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5"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49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C35E5C-129A-4BE8-B022-AF37CC02DF2B}" type="datetimeFigureOut">
              <a:rPr lang="ar-IQ" smtClean="0"/>
              <a:pPr/>
              <a:t>01/06/1443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830C2E8-B529-4623-B6A1-6D9FB5D502B6}"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C35E5C-129A-4BE8-B022-AF37CC02DF2B}" type="datetimeFigureOut">
              <a:rPr lang="ar-IQ" smtClean="0"/>
              <a:pPr/>
              <a:t>01/06/1443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30C2E8-B529-4623-B6A1-6D9FB5D502B6}"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لقطة شاشة\بيطرة\575d5afe909de764abee98db6c7b027d.jpg"/>
          <p:cNvPicPr>
            <a:picLocks noChangeAspect="1" noChangeArrowheads="1"/>
          </p:cNvPicPr>
          <p:nvPr/>
        </p:nvPicPr>
        <p:blipFill>
          <a:blip r:embed="rId2"/>
          <a:srcRect/>
          <a:stretch>
            <a:fillRect/>
          </a:stretch>
        </p:blipFill>
        <p:spPr bwMode="auto">
          <a:xfrm>
            <a:off x="4500562" y="113658"/>
            <a:ext cx="4643438" cy="6744342"/>
          </a:xfrm>
          <a:prstGeom prst="rect">
            <a:avLst/>
          </a:prstGeom>
          <a:noFill/>
        </p:spPr>
      </p:pic>
      <p:sp>
        <p:nvSpPr>
          <p:cNvPr id="6" name="عنوان فرعي 2"/>
          <p:cNvSpPr txBox="1">
            <a:spLocks/>
          </p:cNvSpPr>
          <p:nvPr/>
        </p:nvSpPr>
        <p:spPr>
          <a:xfrm>
            <a:off x="-71470" y="357166"/>
            <a:ext cx="5500726" cy="3500462"/>
          </a:xfrm>
          <a:prstGeom prst="rect">
            <a:avLst/>
          </a:prstGeom>
        </p:spPr>
        <p:txBody>
          <a:bodyPr vert="horz" lIns="91440" tIns="45720" rIns="91440" bIns="45720" rtlCol="1">
            <a:no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9600" b="0" i="0" u="none" strike="noStrike" kern="1200" cap="none" spc="0" normalizeH="0" baseline="0" noProof="0" dirty="0" smtClean="0">
                <a:ln>
                  <a:noFill/>
                </a:ln>
                <a:solidFill>
                  <a:schemeClr val="accent6">
                    <a:lumMod val="75000"/>
                  </a:schemeClr>
                </a:solidFill>
                <a:effectLst/>
                <a:uLnTx/>
                <a:uFillTx/>
                <a:latin typeface="+mn-lt"/>
                <a:ea typeface="+mn-ea"/>
                <a:cs typeface="+mn-cs"/>
              </a:rPr>
              <a:t>Heart Surgery</a:t>
            </a:r>
            <a:endParaRPr kumimoji="0" lang="ar-IQ" sz="96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28604"/>
            <a:ext cx="6858016" cy="6429396"/>
          </a:xfrm>
        </p:spPr>
        <p:txBody>
          <a:bodyPr>
            <a:noAutofit/>
          </a:bodyPr>
          <a:lstStyle/>
          <a:p>
            <a:pPr algn="l" rtl="0"/>
            <a:r>
              <a:rPr lang="en-US" sz="2000" b="1" dirty="0" err="1"/>
              <a:t>Pulmonic</a:t>
            </a:r>
            <a:r>
              <a:rPr lang="en-US" sz="2000" b="1" dirty="0"/>
              <a:t> </a:t>
            </a:r>
            <a:r>
              <a:rPr lang="en-US" sz="2000" b="1" dirty="0" err="1"/>
              <a:t>Stenosis</a:t>
            </a:r>
            <a:endParaRPr lang="en-US" sz="2000" dirty="0"/>
          </a:p>
          <a:p>
            <a:pPr algn="l" rtl="0">
              <a:buNone/>
            </a:pPr>
            <a:r>
              <a:rPr lang="en-US" sz="2000" dirty="0" err="1" smtClean="0"/>
              <a:t>Pulmonic</a:t>
            </a:r>
            <a:r>
              <a:rPr lang="en-US" sz="2000" dirty="0" smtClean="0"/>
              <a:t> </a:t>
            </a:r>
            <a:r>
              <a:rPr lang="en-US" sz="2000" dirty="0" err="1"/>
              <a:t>stenosis</a:t>
            </a:r>
            <a:r>
              <a:rPr lang="en-US" sz="2000" dirty="0"/>
              <a:t> is a narrowing or obstruction of the </a:t>
            </a:r>
            <a:r>
              <a:rPr lang="en-US" sz="2000" dirty="0" err="1"/>
              <a:t>pulmonic</a:t>
            </a:r>
            <a:r>
              <a:rPr lang="en-US" sz="2000" dirty="0"/>
              <a:t> valve. In dogs, the condition is </a:t>
            </a:r>
            <a:r>
              <a:rPr lang="en-US" sz="2000" b="1" dirty="0"/>
              <a:t>usually </a:t>
            </a:r>
            <a:r>
              <a:rPr lang="en-US" sz="2000" b="1" dirty="0" err="1"/>
              <a:t>valvular</a:t>
            </a:r>
            <a:r>
              <a:rPr lang="en-US" sz="2000" b="1" dirty="0"/>
              <a:t>, although </a:t>
            </a:r>
            <a:r>
              <a:rPr lang="en-US" sz="2000" b="1" dirty="0" err="1"/>
              <a:t>supravalvular</a:t>
            </a:r>
            <a:r>
              <a:rPr lang="en-US" sz="2000" b="1" dirty="0"/>
              <a:t> and </a:t>
            </a:r>
            <a:r>
              <a:rPr lang="en-US" sz="2000" b="1" dirty="0" err="1"/>
              <a:t>subvalvular</a:t>
            </a:r>
            <a:r>
              <a:rPr lang="en-US" sz="2000" b="1" dirty="0"/>
              <a:t> </a:t>
            </a:r>
            <a:r>
              <a:rPr lang="en-US" sz="2000" dirty="0"/>
              <a:t>defects also </a:t>
            </a:r>
            <a:r>
              <a:rPr lang="en-US" sz="2000" dirty="0" smtClean="0"/>
              <a:t>occur. it causes </a:t>
            </a:r>
            <a:r>
              <a:rPr lang="en-US" sz="2000" dirty="0"/>
              <a:t>pressure overload </a:t>
            </a:r>
            <a:r>
              <a:rPr lang="en-US" sz="2000" dirty="0" smtClean="0"/>
              <a:t>and hypertrophy </a:t>
            </a:r>
            <a:r>
              <a:rPr lang="en-US" sz="2000" dirty="0"/>
              <a:t>of the right ventricle.</a:t>
            </a:r>
          </a:p>
          <a:p>
            <a:pPr algn="r">
              <a:buNone/>
            </a:pPr>
            <a:r>
              <a:rPr lang="en-US" sz="2000" dirty="0"/>
              <a:t> </a:t>
            </a:r>
            <a:r>
              <a:rPr lang="ar-IQ" sz="2000" dirty="0" err="1" smtClean="0"/>
              <a:t>التضيق</a:t>
            </a:r>
            <a:r>
              <a:rPr lang="ar-IQ" sz="2000" dirty="0" smtClean="0"/>
              <a:t> الرئوي هو تضيق أو انسداد في الصمام الرئوي. في الكلاب ، الحالة عادة ما تكون صمامية ، على الرغم من حدوث عيوب فوق الصمامات وتحت الصمامات. يسبب الضغط الزائد وتضخم البطين الأيمن</a:t>
            </a:r>
            <a:r>
              <a:rPr lang="ar-IQ" sz="2000" dirty="0" smtClean="0"/>
              <a:t>.</a:t>
            </a:r>
          </a:p>
          <a:p>
            <a:pPr algn="l" rtl="0">
              <a:buNone/>
            </a:pPr>
            <a:r>
              <a:rPr lang="en-US" sz="2000" dirty="0" smtClean="0"/>
              <a:t> Secondary </a:t>
            </a:r>
            <a:r>
              <a:rPr lang="en-US" sz="2000" dirty="0"/>
              <a:t>hypertrophy of the right ventricular outflow tract with dynamic obstruction of outflow is a common secondary complication of </a:t>
            </a:r>
            <a:r>
              <a:rPr lang="en-US" sz="2000" dirty="0" err="1"/>
              <a:t>valvular</a:t>
            </a:r>
            <a:r>
              <a:rPr lang="en-US" sz="2000" dirty="0"/>
              <a:t> </a:t>
            </a:r>
            <a:r>
              <a:rPr lang="en-US" sz="2000" dirty="0" err="1"/>
              <a:t>pulmonic</a:t>
            </a:r>
            <a:r>
              <a:rPr lang="en-US" sz="2000" dirty="0"/>
              <a:t> </a:t>
            </a:r>
            <a:r>
              <a:rPr lang="en-US" sz="2000" dirty="0" err="1"/>
              <a:t>stenosis</a:t>
            </a:r>
            <a:r>
              <a:rPr lang="en-US" sz="2000" dirty="0" smtClean="0"/>
              <a:t>.</a:t>
            </a:r>
          </a:p>
          <a:p>
            <a:pPr>
              <a:buNone/>
            </a:pPr>
            <a:r>
              <a:rPr lang="en-US" sz="2000" dirty="0"/>
              <a:t> </a:t>
            </a:r>
            <a:r>
              <a:rPr lang="ar-IQ" sz="2000" dirty="0" smtClean="0"/>
              <a:t>. </a:t>
            </a:r>
            <a:r>
              <a:rPr lang="ar-IQ" sz="2000" dirty="0" smtClean="0"/>
              <a:t>يعد التضخم الثانوي لمجرى تدفق البطين الأيمن مع انسداد ديناميكي للتدفق من المضاعفات الثانوية الشائعة </a:t>
            </a:r>
            <a:r>
              <a:rPr lang="ar-IQ" sz="2000" dirty="0" err="1" smtClean="0"/>
              <a:t>للتضيق</a:t>
            </a:r>
            <a:r>
              <a:rPr lang="ar-IQ" sz="2000" dirty="0" smtClean="0"/>
              <a:t> الرئوي الصمامي.</a:t>
            </a:r>
          </a:p>
          <a:p>
            <a:pPr>
              <a:buNone/>
            </a:pPr>
            <a:endParaRPr lang="en-US" sz="2000" dirty="0"/>
          </a:p>
          <a:p>
            <a:pPr algn="l" rtl="0">
              <a:buNone/>
            </a:pPr>
            <a:r>
              <a:rPr lang="en-US" sz="2000" dirty="0" err="1"/>
              <a:t>Valvular</a:t>
            </a:r>
            <a:r>
              <a:rPr lang="en-US" sz="2000" dirty="0"/>
              <a:t> </a:t>
            </a:r>
            <a:r>
              <a:rPr lang="en-US" sz="2000" dirty="0" err="1"/>
              <a:t>stenosis</a:t>
            </a:r>
            <a:r>
              <a:rPr lang="en-US" sz="2000" dirty="0"/>
              <a:t> can result from simple fusion of the valve leaflets or </a:t>
            </a:r>
            <a:r>
              <a:rPr lang="en-US" sz="2000" dirty="0" smtClean="0"/>
              <a:t>valve dysplasia </a:t>
            </a:r>
            <a:r>
              <a:rPr lang="en-US" sz="2000" dirty="0"/>
              <a:t>(annular </a:t>
            </a:r>
            <a:r>
              <a:rPr lang="en-US" sz="2000" dirty="0" err="1"/>
              <a:t>hypoplasia</a:t>
            </a:r>
            <a:r>
              <a:rPr lang="en-US" sz="2000" dirty="0"/>
              <a:t> and thickening and immobility of valve leaflets)</a:t>
            </a:r>
          </a:p>
          <a:p>
            <a:pPr algn="r">
              <a:buNone/>
            </a:pPr>
            <a:r>
              <a:rPr lang="en-US" sz="2000" dirty="0"/>
              <a:t> </a:t>
            </a:r>
            <a:r>
              <a:rPr lang="ar-IQ" sz="2000" dirty="0" smtClean="0"/>
              <a:t>يمكن أن ينتج تضيق الصمامات عن الاندماج البسيط لوريقات الصمام أو خلل </a:t>
            </a:r>
            <a:r>
              <a:rPr lang="ar-IQ" sz="2000" dirty="0" err="1" smtClean="0"/>
              <a:t>التنسج</a:t>
            </a:r>
            <a:r>
              <a:rPr lang="ar-IQ" sz="2000" dirty="0" smtClean="0"/>
              <a:t> الصمامي (نقص تنسج حلقي وسماكة وعدم حركة وريقات الصمام)</a:t>
            </a:r>
            <a:endParaRPr lang="en-US" sz="2000" dirty="0"/>
          </a:p>
        </p:txBody>
      </p:sp>
      <p:sp>
        <p:nvSpPr>
          <p:cNvPr id="4" name="مستطيل 3"/>
          <p:cNvSpPr/>
          <p:nvPr/>
        </p:nvSpPr>
        <p:spPr>
          <a:xfrm>
            <a:off x="0" y="0"/>
            <a:ext cx="3847015" cy="369332"/>
          </a:xfrm>
          <a:prstGeom prst="rect">
            <a:avLst/>
          </a:prstGeom>
        </p:spPr>
        <p:txBody>
          <a:bodyPr wrap="none">
            <a:spAutoFit/>
          </a:bodyPr>
          <a:lstStyle/>
          <a:p>
            <a:pPr algn="l" rtl="0"/>
            <a:r>
              <a:rPr lang="en-US" b="1" dirty="0" smtClean="0"/>
              <a:t>SURGICAL CONDITIONS OF THE HEART</a:t>
            </a:r>
            <a:endParaRPr lang="en-US" b="1" dirty="0"/>
          </a:p>
        </p:txBody>
      </p:sp>
      <p:pic>
        <p:nvPicPr>
          <p:cNvPr id="9218" name="Picture 2" descr="Pulmonary Valve Stenosis | American Heart Association"/>
          <p:cNvPicPr>
            <a:picLocks noChangeAspect="1" noChangeArrowheads="1"/>
          </p:cNvPicPr>
          <p:nvPr/>
        </p:nvPicPr>
        <p:blipFill>
          <a:blip r:embed="rId2" cstate="print"/>
          <a:srcRect/>
          <a:stretch>
            <a:fillRect/>
          </a:stretch>
        </p:blipFill>
        <p:spPr bwMode="auto">
          <a:xfrm>
            <a:off x="6911758" y="71414"/>
            <a:ext cx="2160836" cy="2071702"/>
          </a:xfrm>
          <a:prstGeom prst="rect">
            <a:avLst/>
          </a:prstGeom>
          <a:noFill/>
        </p:spPr>
      </p:pic>
      <p:pic>
        <p:nvPicPr>
          <p:cNvPr id="9220" name="Picture 4" descr="تضيق الصمام الرئوي - الأعراض والأسباب - Mayo Clinic (مايو كلينك)"/>
          <p:cNvPicPr>
            <a:picLocks noChangeAspect="1" noChangeArrowheads="1"/>
          </p:cNvPicPr>
          <p:nvPr/>
        </p:nvPicPr>
        <p:blipFill>
          <a:blip r:embed="rId3" cstate="print"/>
          <a:srcRect/>
          <a:stretch>
            <a:fillRect/>
          </a:stretch>
        </p:blipFill>
        <p:spPr bwMode="auto">
          <a:xfrm>
            <a:off x="6986872" y="2571744"/>
            <a:ext cx="2157160" cy="24336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28604"/>
            <a:ext cx="6858016" cy="6215106"/>
          </a:xfrm>
        </p:spPr>
        <p:txBody>
          <a:bodyPr>
            <a:normAutofit fontScale="92500" lnSpcReduction="20000"/>
          </a:bodyPr>
          <a:lstStyle/>
          <a:p>
            <a:pPr algn="l" rtl="0"/>
            <a:r>
              <a:rPr lang="en-US" b="1" dirty="0" err="1" smtClean="0"/>
              <a:t>Pulmonic</a:t>
            </a:r>
            <a:r>
              <a:rPr lang="en-US" b="1" dirty="0" smtClean="0"/>
              <a:t> </a:t>
            </a:r>
            <a:r>
              <a:rPr lang="en-US" b="1" dirty="0" err="1" smtClean="0"/>
              <a:t>Stenosis</a:t>
            </a:r>
            <a:endParaRPr lang="en-US" dirty="0" smtClean="0"/>
          </a:p>
          <a:p>
            <a:pPr algn="l" rtl="0">
              <a:buNone/>
            </a:pPr>
            <a:r>
              <a:rPr lang="en-US" dirty="0" smtClean="0"/>
              <a:t>Treatment options for severe </a:t>
            </a:r>
            <a:r>
              <a:rPr lang="en-US" dirty="0" err="1" smtClean="0"/>
              <a:t>pulmonic</a:t>
            </a:r>
            <a:r>
              <a:rPr lang="en-US" dirty="0" smtClean="0"/>
              <a:t> </a:t>
            </a:r>
            <a:r>
              <a:rPr lang="en-US" dirty="0" err="1" smtClean="0"/>
              <a:t>stenosis</a:t>
            </a:r>
            <a:r>
              <a:rPr lang="en-US" dirty="0" smtClean="0"/>
              <a:t> include </a:t>
            </a:r>
            <a:r>
              <a:rPr lang="en-US" dirty="0" err="1" smtClean="0"/>
              <a:t>Balloondilatation</a:t>
            </a:r>
            <a:r>
              <a:rPr lang="en-US" dirty="0" smtClean="0"/>
              <a:t> </a:t>
            </a:r>
            <a:r>
              <a:rPr lang="en-US" dirty="0" err="1" smtClean="0"/>
              <a:t>valvuloplasty</a:t>
            </a:r>
            <a:r>
              <a:rPr lang="en-US" dirty="0" smtClean="0"/>
              <a:t>, pulmonary </a:t>
            </a:r>
            <a:r>
              <a:rPr lang="en-US" dirty="0" err="1" smtClean="0"/>
              <a:t>valvulotomy</a:t>
            </a:r>
            <a:r>
              <a:rPr lang="en-US" dirty="0" smtClean="0"/>
              <a:t> or </a:t>
            </a:r>
            <a:r>
              <a:rPr lang="en-US" dirty="0" err="1" smtClean="0"/>
              <a:t>valvulectomy</a:t>
            </a:r>
            <a:r>
              <a:rPr lang="en-US" dirty="0" smtClean="0"/>
              <a:t>, and patch-graft </a:t>
            </a:r>
            <a:r>
              <a:rPr lang="en-US" dirty="0" err="1" smtClean="0"/>
              <a:t>valvuloplasty</a:t>
            </a:r>
            <a:r>
              <a:rPr lang="en-US" dirty="0" smtClean="0"/>
              <a:t>.</a:t>
            </a:r>
          </a:p>
          <a:p>
            <a:pPr algn="l" rtl="0">
              <a:buNone/>
            </a:pPr>
            <a:r>
              <a:rPr lang="en-US" dirty="0" smtClean="0"/>
              <a:t> </a:t>
            </a:r>
          </a:p>
          <a:p>
            <a:pPr algn="l" rtl="0">
              <a:buNone/>
            </a:pPr>
            <a:r>
              <a:rPr lang="en-US" dirty="0" smtClean="0"/>
              <a:t>Balloon dilatation </a:t>
            </a:r>
            <a:r>
              <a:rPr lang="en-US" dirty="0" err="1" smtClean="0"/>
              <a:t>valvuloplasty</a:t>
            </a:r>
            <a:r>
              <a:rPr lang="en-US" dirty="0" smtClean="0"/>
              <a:t> is accomplished during cardiac catheterization with balloon catheters that are positioned across the </a:t>
            </a:r>
            <a:r>
              <a:rPr lang="en-US" dirty="0" err="1" smtClean="0"/>
              <a:t>stenosis</a:t>
            </a:r>
            <a:r>
              <a:rPr lang="en-US" dirty="0" smtClean="0"/>
              <a:t> and inflated.</a:t>
            </a:r>
          </a:p>
          <a:p>
            <a:pPr algn="l" rtl="0">
              <a:buNone/>
            </a:pPr>
            <a:r>
              <a:rPr lang="en-US" dirty="0" smtClean="0"/>
              <a:t> </a:t>
            </a:r>
          </a:p>
          <a:p>
            <a:pPr algn="l" rtl="0">
              <a:buNone/>
            </a:pPr>
            <a:r>
              <a:rPr lang="en-US" dirty="0" smtClean="0"/>
              <a:t>.</a:t>
            </a:r>
            <a:endParaRPr lang="en-US" dirty="0" smtClean="0"/>
          </a:p>
          <a:p>
            <a:pPr algn="l" rtl="0"/>
            <a:endParaRPr lang="ar-IQ" dirty="0"/>
          </a:p>
        </p:txBody>
      </p:sp>
      <p:sp>
        <p:nvSpPr>
          <p:cNvPr id="4" name="مستطيل 3"/>
          <p:cNvSpPr/>
          <p:nvPr/>
        </p:nvSpPr>
        <p:spPr>
          <a:xfrm>
            <a:off x="0" y="0"/>
            <a:ext cx="3847015" cy="369332"/>
          </a:xfrm>
          <a:prstGeom prst="rect">
            <a:avLst/>
          </a:prstGeom>
        </p:spPr>
        <p:txBody>
          <a:bodyPr wrap="none">
            <a:spAutoFit/>
          </a:bodyPr>
          <a:lstStyle/>
          <a:p>
            <a:pPr algn="l" rtl="0"/>
            <a:r>
              <a:rPr lang="en-US" b="1" dirty="0" smtClean="0"/>
              <a:t>SURGICAL CONDITIONS OF THE HEART</a:t>
            </a:r>
            <a:endParaRPr lang="en-US" b="1" dirty="0"/>
          </a:p>
        </p:txBody>
      </p:sp>
      <p:pic>
        <p:nvPicPr>
          <p:cNvPr id="8194" name="Picture 2" descr="Heart catheterization"/>
          <p:cNvPicPr>
            <a:picLocks noChangeAspect="1" noChangeArrowheads="1"/>
          </p:cNvPicPr>
          <p:nvPr/>
        </p:nvPicPr>
        <p:blipFill>
          <a:blip r:embed="rId2"/>
          <a:srcRect r="33707"/>
          <a:stretch>
            <a:fillRect/>
          </a:stretch>
        </p:blipFill>
        <p:spPr bwMode="auto">
          <a:xfrm>
            <a:off x="6681369" y="214290"/>
            <a:ext cx="2462631" cy="27860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428604"/>
            <a:ext cx="8643998" cy="4214842"/>
          </a:xfrm>
        </p:spPr>
        <p:txBody>
          <a:bodyPr>
            <a:normAutofit fontScale="70000" lnSpcReduction="20000"/>
          </a:bodyPr>
          <a:lstStyle/>
          <a:p>
            <a:pPr algn="l" rtl="0"/>
            <a:r>
              <a:rPr lang="en-US" b="1" dirty="0" smtClean="0"/>
              <a:t>Ventricular </a:t>
            </a:r>
            <a:r>
              <a:rPr lang="en-US" b="1" dirty="0" err="1" smtClean="0"/>
              <a:t>Septal</a:t>
            </a:r>
            <a:r>
              <a:rPr lang="en-US" b="1" dirty="0" smtClean="0"/>
              <a:t> Defect</a:t>
            </a:r>
            <a:endParaRPr lang="en-US" dirty="0" smtClean="0"/>
          </a:p>
          <a:p>
            <a:pPr algn="l" rtl="0"/>
            <a:r>
              <a:rPr lang="en-US" dirty="0" smtClean="0"/>
              <a:t>Ventricular </a:t>
            </a:r>
            <a:r>
              <a:rPr lang="en-US" dirty="0" err="1" smtClean="0"/>
              <a:t>septal</a:t>
            </a:r>
            <a:r>
              <a:rPr lang="en-US" dirty="0" smtClean="0"/>
              <a:t> defect is a congenital defect that results from incomplete development of the membranous or muscular ventricular septum,</a:t>
            </a:r>
          </a:p>
          <a:p>
            <a:pPr algn="l" rtl="0"/>
            <a:endParaRPr lang="en-US" dirty="0" smtClean="0"/>
          </a:p>
          <a:p>
            <a:pPr algn="l" rtl="0"/>
            <a:r>
              <a:rPr lang="en-US" dirty="0" smtClean="0"/>
              <a:t>A </a:t>
            </a:r>
            <a:r>
              <a:rPr lang="en-US" dirty="0" smtClean="0"/>
              <a:t>large ventricular </a:t>
            </a:r>
            <a:r>
              <a:rPr lang="en-US" dirty="0" err="1" smtClean="0"/>
              <a:t>septal</a:t>
            </a:r>
            <a:r>
              <a:rPr lang="en-US" dirty="0" smtClean="0"/>
              <a:t> defect allows left-to-right shunting of blood that overloads the left </a:t>
            </a:r>
            <a:r>
              <a:rPr lang="en-US" dirty="0" smtClean="0"/>
              <a:t>ventricle</a:t>
            </a:r>
            <a:r>
              <a:rPr lang="en-US" dirty="0" smtClean="0"/>
              <a:t>, resulting in progressive heart failure</a:t>
            </a:r>
            <a:r>
              <a:rPr lang="en-US" dirty="0" smtClean="0"/>
              <a:t>.</a:t>
            </a:r>
          </a:p>
          <a:p>
            <a:pPr algn="l" rtl="0"/>
            <a:endParaRPr lang="en-US" dirty="0" smtClean="0"/>
          </a:p>
          <a:p>
            <a:pPr algn="l" rtl="0"/>
            <a:r>
              <a:rPr lang="en-US" dirty="0" smtClean="0"/>
              <a:t>A </a:t>
            </a:r>
            <a:r>
              <a:rPr lang="en-US" dirty="0" smtClean="0"/>
              <a:t>large ventricular </a:t>
            </a:r>
            <a:r>
              <a:rPr lang="en-US" dirty="0" err="1" smtClean="0"/>
              <a:t>septal</a:t>
            </a:r>
            <a:r>
              <a:rPr lang="en-US" dirty="0" smtClean="0"/>
              <a:t> defect eventually causes signs related to left-sided congestive </a:t>
            </a:r>
            <a:r>
              <a:rPr lang="en-US" dirty="0" smtClean="0"/>
              <a:t>heart failure</a:t>
            </a:r>
          </a:p>
          <a:p>
            <a:pPr algn="l" rtl="0"/>
            <a:endParaRPr lang="en-US" dirty="0" smtClean="0"/>
          </a:p>
          <a:p>
            <a:pPr algn="l" rtl="0"/>
            <a:r>
              <a:rPr lang="en-US" dirty="0" smtClean="0"/>
              <a:t>Surgical </a:t>
            </a:r>
            <a:r>
              <a:rPr lang="en-US" dirty="0" smtClean="0"/>
              <a:t>correction of ventricular </a:t>
            </a:r>
            <a:r>
              <a:rPr lang="en-US" dirty="0" err="1" smtClean="0"/>
              <a:t>septal</a:t>
            </a:r>
            <a:r>
              <a:rPr lang="en-US" dirty="0" smtClean="0"/>
              <a:t> defect is indicated for high-flow shunts to prevent progressive heart failure or pulmonary hypertension</a:t>
            </a:r>
            <a:r>
              <a:rPr lang="en-US" dirty="0" smtClean="0"/>
              <a:t>.</a:t>
            </a:r>
            <a:endParaRPr lang="en-US" dirty="0" smtClean="0"/>
          </a:p>
          <a:p>
            <a:pPr algn="l" rtl="0"/>
            <a:endParaRPr lang="ar-IQ" dirty="0"/>
          </a:p>
        </p:txBody>
      </p:sp>
      <p:sp>
        <p:nvSpPr>
          <p:cNvPr id="4" name="مستطيل 3"/>
          <p:cNvSpPr/>
          <p:nvPr/>
        </p:nvSpPr>
        <p:spPr>
          <a:xfrm>
            <a:off x="0" y="0"/>
            <a:ext cx="3847015" cy="369332"/>
          </a:xfrm>
          <a:prstGeom prst="rect">
            <a:avLst/>
          </a:prstGeom>
        </p:spPr>
        <p:txBody>
          <a:bodyPr wrap="none">
            <a:spAutoFit/>
          </a:bodyPr>
          <a:lstStyle/>
          <a:p>
            <a:pPr algn="l" rtl="0"/>
            <a:r>
              <a:rPr lang="en-US" b="1" dirty="0" smtClean="0"/>
              <a:t>SURGICAL CONDITIONS OF THE HEART</a:t>
            </a:r>
            <a:endParaRPr lang="en-US" b="1" dirty="0"/>
          </a:p>
        </p:txBody>
      </p:sp>
      <p:pic>
        <p:nvPicPr>
          <p:cNvPr id="7174" name="Picture 6" descr="Ventricular Septal Defect (VSD) (for Parents) - Nemours KidsHealth"/>
          <p:cNvPicPr>
            <a:picLocks noChangeAspect="1" noChangeArrowheads="1"/>
          </p:cNvPicPr>
          <p:nvPr/>
        </p:nvPicPr>
        <p:blipFill>
          <a:blip r:embed="rId2"/>
          <a:srcRect/>
          <a:stretch>
            <a:fillRect/>
          </a:stretch>
        </p:blipFill>
        <p:spPr bwMode="auto">
          <a:xfrm>
            <a:off x="5481689" y="4572009"/>
            <a:ext cx="3662311" cy="22859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346" y="428604"/>
            <a:ext cx="9358346" cy="4429156"/>
          </a:xfrm>
        </p:spPr>
        <p:txBody>
          <a:bodyPr>
            <a:normAutofit fontScale="70000" lnSpcReduction="20000"/>
          </a:bodyPr>
          <a:lstStyle/>
          <a:p>
            <a:pPr algn="l" rtl="0"/>
            <a:r>
              <a:rPr lang="en-US" b="1" dirty="0" smtClean="0"/>
              <a:t>Mitral Regurgitation</a:t>
            </a:r>
            <a:endParaRPr lang="en-US" dirty="0" smtClean="0"/>
          </a:p>
          <a:p>
            <a:pPr algn="l" rtl="0"/>
            <a:r>
              <a:rPr lang="en-US" dirty="0" smtClean="0"/>
              <a:t>Mitral regurgitation is the most frequent cause of cardiac disability and death in dogs. Causes of mitral regurgitation in dogs include degenerative </a:t>
            </a:r>
            <a:r>
              <a:rPr lang="en-US" dirty="0" err="1" smtClean="0"/>
              <a:t>myxomatous</a:t>
            </a:r>
            <a:r>
              <a:rPr lang="en-US" dirty="0" smtClean="0"/>
              <a:t> mitral valve disease, congenital mitral valve dysplasia, and functional mitral regurgitation</a:t>
            </a:r>
            <a:r>
              <a:rPr lang="en-US" dirty="0" smtClean="0"/>
              <a:t>.</a:t>
            </a:r>
          </a:p>
          <a:p>
            <a:pPr algn="r"/>
            <a:r>
              <a:rPr lang="ar-IQ" dirty="0" smtClean="0"/>
              <a:t>ارتجاع </a:t>
            </a:r>
            <a:r>
              <a:rPr lang="ar-IQ" dirty="0" err="1" smtClean="0"/>
              <a:t>المترالي</a:t>
            </a:r>
            <a:r>
              <a:rPr lang="ar-IQ" dirty="0" smtClean="0"/>
              <a:t> هو السبب الأكثر شيوعًا للإعاقة القلبية والوفاة في الكلاب. تشمل أسباب ارتجاع الصمام التاجي في الكلاب مرض الصمام التاجي المخاطي </a:t>
            </a:r>
            <a:r>
              <a:rPr lang="ar-IQ" dirty="0" err="1" smtClean="0"/>
              <a:t>التنكسي</a:t>
            </a:r>
            <a:r>
              <a:rPr lang="ar-IQ" dirty="0" smtClean="0"/>
              <a:t> ، وخلل </a:t>
            </a:r>
            <a:r>
              <a:rPr lang="ar-IQ" dirty="0" err="1" smtClean="0"/>
              <a:t>التنسج</a:t>
            </a:r>
            <a:r>
              <a:rPr lang="ar-IQ" dirty="0" smtClean="0"/>
              <a:t> الخلقي في الصمام التاجي ، </a:t>
            </a:r>
            <a:r>
              <a:rPr lang="ar-IQ" dirty="0" err="1" smtClean="0"/>
              <a:t>والقلس</a:t>
            </a:r>
            <a:r>
              <a:rPr lang="ar-IQ" dirty="0" smtClean="0"/>
              <a:t> التاجي الوظيفي</a:t>
            </a:r>
            <a:r>
              <a:rPr lang="ar-IQ" dirty="0" smtClean="0"/>
              <a:t>.</a:t>
            </a:r>
          </a:p>
          <a:p>
            <a:pPr rtl="0"/>
            <a:r>
              <a:rPr lang="en-US" dirty="0" smtClean="0"/>
              <a:t> </a:t>
            </a:r>
          </a:p>
          <a:p>
            <a:pPr algn="l" rtl="0"/>
            <a:r>
              <a:rPr lang="en-US" dirty="0" smtClean="0"/>
              <a:t>Mitral regurgitation results from the combination of leaflet </a:t>
            </a:r>
            <a:r>
              <a:rPr lang="en-US" dirty="0" err="1" smtClean="0"/>
              <a:t>prolapse</a:t>
            </a:r>
            <a:r>
              <a:rPr lang="en-US" dirty="0" smtClean="0"/>
              <a:t> and annular dilatation.</a:t>
            </a:r>
          </a:p>
          <a:p>
            <a:pPr rtl="0"/>
            <a:r>
              <a:rPr lang="en-US" dirty="0" smtClean="0"/>
              <a:t> </a:t>
            </a:r>
          </a:p>
          <a:p>
            <a:pPr algn="l" rtl="0"/>
            <a:r>
              <a:rPr lang="en-US" dirty="0" smtClean="0"/>
              <a:t>Surgical options for correction of mitral regurgitation are valve repair and valve replacement.</a:t>
            </a:r>
          </a:p>
          <a:p>
            <a:pPr algn="r"/>
            <a:endParaRPr lang="en-US" dirty="0" smtClean="0"/>
          </a:p>
          <a:p>
            <a:pPr algn="l" rtl="0"/>
            <a:endParaRPr lang="ar-IQ" dirty="0"/>
          </a:p>
        </p:txBody>
      </p:sp>
      <p:sp>
        <p:nvSpPr>
          <p:cNvPr id="4" name="مستطيل 3"/>
          <p:cNvSpPr/>
          <p:nvPr/>
        </p:nvSpPr>
        <p:spPr>
          <a:xfrm>
            <a:off x="0" y="0"/>
            <a:ext cx="3847015" cy="369332"/>
          </a:xfrm>
          <a:prstGeom prst="rect">
            <a:avLst/>
          </a:prstGeom>
        </p:spPr>
        <p:txBody>
          <a:bodyPr wrap="none">
            <a:spAutoFit/>
          </a:bodyPr>
          <a:lstStyle/>
          <a:p>
            <a:pPr algn="l" rtl="0"/>
            <a:r>
              <a:rPr lang="en-US" b="1" dirty="0" smtClean="0"/>
              <a:t>SURGICAL CONDITIONS OF THE HEART</a:t>
            </a:r>
            <a:endParaRPr lang="en-US" b="1" dirty="0"/>
          </a:p>
        </p:txBody>
      </p:sp>
      <p:pic>
        <p:nvPicPr>
          <p:cNvPr id="6146" name="Picture 2" descr="Causes of Mitral Regurgitation"/>
          <p:cNvPicPr>
            <a:picLocks noChangeAspect="1" noChangeArrowheads="1"/>
          </p:cNvPicPr>
          <p:nvPr/>
        </p:nvPicPr>
        <p:blipFill>
          <a:blip r:embed="rId2" cstate="print"/>
          <a:srcRect/>
          <a:stretch>
            <a:fillRect/>
          </a:stretch>
        </p:blipFill>
        <p:spPr bwMode="auto">
          <a:xfrm>
            <a:off x="6143604" y="4429132"/>
            <a:ext cx="3000396" cy="250033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2918" y="428604"/>
            <a:ext cx="5329214" cy="6215106"/>
          </a:xfrm>
        </p:spPr>
        <p:txBody>
          <a:bodyPr/>
          <a:lstStyle/>
          <a:p>
            <a:pPr algn="l" rtl="0"/>
            <a:r>
              <a:rPr lang="en-US" dirty="0" smtClean="0"/>
              <a:t>Cardiac </a:t>
            </a:r>
            <a:r>
              <a:rPr lang="en-US" dirty="0" err="1" smtClean="0"/>
              <a:t>Neoplasia</a:t>
            </a:r>
            <a:endParaRPr lang="en-US" dirty="0" smtClean="0"/>
          </a:p>
          <a:p>
            <a:pPr algn="l" rtl="0"/>
            <a:r>
              <a:rPr lang="en-US" dirty="0" err="1" smtClean="0"/>
              <a:t>Hemangiosarcoma</a:t>
            </a:r>
            <a:r>
              <a:rPr lang="en-US" dirty="0" smtClean="0"/>
              <a:t> is the most common cardiac </a:t>
            </a:r>
            <a:r>
              <a:rPr lang="en-US" dirty="0" err="1" smtClean="0"/>
              <a:t>neoplasia</a:t>
            </a:r>
            <a:r>
              <a:rPr lang="en-US" dirty="0" smtClean="0"/>
              <a:t> in dogs. All patients at the time of diagnosis, and this </a:t>
            </a:r>
            <a:r>
              <a:rPr lang="en-US" dirty="0" err="1" smtClean="0"/>
              <a:t>neoplasia</a:t>
            </a:r>
            <a:r>
              <a:rPr lang="en-US" dirty="0" smtClean="0"/>
              <a:t> is regarded as universally fatal</a:t>
            </a:r>
          </a:p>
          <a:p>
            <a:endParaRPr lang="ar-IQ" dirty="0"/>
          </a:p>
        </p:txBody>
      </p:sp>
      <p:sp>
        <p:nvSpPr>
          <p:cNvPr id="4" name="مستطيل 3"/>
          <p:cNvSpPr/>
          <p:nvPr/>
        </p:nvSpPr>
        <p:spPr>
          <a:xfrm>
            <a:off x="0" y="0"/>
            <a:ext cx="3847015" cy="369332"/>
          </a:xfrm>
          <a:prstGeom prst="rect">
            <a:avLst/>
          </a:prstGeom>
        </p:spPr>
        <p:txBody>
          <a:bodyPr wrap="none">
            <a:spAutoFit/>
          </a:bodyPr>
          <a:lstStyle/>
          <a:p>
            <a:pPr algn="l" rtl="0"/>
            <a:r>
              <a:rPr lang="en-US" b="1" dirty="0" smtClean="0"/>
              <a:t>SURGICAL CONDITIONS OF THE HEART</a:t>
            </a:r>
            <a:endParaRPr lang="en-US" b="1" dirty="0"/>
          </a:p>
        </p:txBody>
      </p:sp>
      <p:pic>
        <p:nvPicPr>
          <p:cNvPr id="5122" name="Picture 2" descr="Heart Cancer: Prevalence, Symptoms &amp;amp; Management"/>
          <p:cNvPicPr>
            <a:picLocks noChangeAspect="1" noChangeArrowheads="1"/>
          </p:cNvPicPr>
          <p:nvPr/>
        </p:nvPicPr>
        <p:blipFill>
          <a:blip r:embed="rId2"/>
          <a:srcRect/>
          <a:stretch>
            <a:fillRect/>
          </a:stretch>
        </p:blipFill>
        <p:spPr bwMode="auto">
          <a:xfrm>
            <a:off x="5514997" y="285728"/>
            <a:ext cx="3557597" cy="465105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2918" y="428604"/>
            <a:ext cx="8686800" cy="6215106"/>
          </a:xfrm>
        </p:spPr>
        <p:txBody>
          <a:bodyPr/>
          <a:lstStyle/>
          <a:p>
            <a:endParaRPr lang="ar-IQ" dirty="0"/>
          </a:p>
        </p:txBody>
      </p:sp>
      <p:sp>
        <p:nvSpPr>
          <p:cNvPr id="4" name="مستطيل 3"/>
          <p:cNvSpPr/>
          <p:nvPr/>
        </p:nvSpPr>
        <p:spPr>
          <a:xfrm>
            <a:off x="0" y="0"/>
            <a:ext cx="3847015" cy="369332"/>
          </a:xfrm>
          <a:prstGeom prst="rect">
            <a:avLst/>
          </a:prstGeom>
        </p:spPr>
        <p:txBody>
          <a:bodyPr wrap="none">
            <a:spAutoFit/>
          </a:bodyPr>
          <a:lstStyle/>
          <a:p>
            <a:pPr algn="l" rtl="0"/>
            <a:r>
              <a:rPr lang="en-US" b="1" dirty="0" smtClean="0"/>
              <a:t>SURGICAL CONDITIONS OF THE HEART</a:t>
            </a:r>
            <a:endParaRPr lang="en-US" b="1" dirty="0"/>
          </a:p>
        </p:txBody>
      </p:sp>
      <p:pic>
        <p:nvPicPr>
          <p:cNvPr id="5" name="Picture 2" descr="E:\محاضضرات\heart\88a1260fff4bc18144abcd03fa4ba68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91"/>
            <a:ext cx="9144000" cy="1500173"/>
          </a:xfrm>
        </p:spPr>
        <p:txBody>
          <a:bodyPr>
            <a:normAutofit fontScale="85000" lnSpcReduction="10000"/>
          </a:bodyPr>
          <a:lstStyle/>
          <a:p>
            <a:pPr algn="l" rtl="0"/>
            <a:r>
              <a:rPr lang="en-US" dirty="0" smtClean="0"/>
              <a:t>The heart is a muscular organ consisting of two atria, two ventricles, and several great vessels. </a:t>
            </a:r>
          </a:p>
          <a:p>
            <a:pPr algn="l" rtl="0"/>
            <a:r>
              <a:rPr lang="en-US" dirty="0" smtClean="0"/>
              <a:t>The heart is supplied by the right and left coronary arteries. </a:t>
            </a:r>
          </a:p>
          <a:p>
            <a:pPr algn="l" rtl="0"/>
            <a:endParaRPr lang="ar-IQ" dirty="0"/>
          </a:p>
        </p:txBody>
      </p:sp>
      <p:pic>
        <p:nvPicPr>
          <p:cNvPr id="1027" name="Picture 3" descr="E:\محاضضرات\heart\2018-09-12 14.14.38.jpg"/>
          <p:cNvPicPr>
            <a:picLocks noChangeAspect="1" noChangeArrowheads="1"/>
          </p:cNvPicPr>
          <p:nvPr/>
        </p:nvPicPr>
        <p:blipFill>
          <a:blip r:embed="rId2"/>
          <a:srcRect/>
          <a:stretch>
            <a:fillRect/>
          </a:stretch>
        </p:blipFill>
        <p:spPr bwMode="auto">
          <a:xfrm>
            <a:off x="571472" y="3071810"/>
            <a:ext cx="4324350" cy="3238500"/>
          </a:xfrm>
          <a:prstGeom prst="rect">
            <a:avLst/>
          </a:prstGeom>
          <a:noFill/>
        </p:spPr>
      </p:pic>
      <p:pic>
        <p:nvPicPr>
          <p:cNvPr id="19458" name="Picture 2" descr="1: Circulatory System with the arrows representing the Blood... | Download  Scientific Diagram"/>
          <p:cNvPicPr>
            <a:picLocks noChangeAspect="1" noChangeArrowheads="1"/>
          </p:cNvPicPr>
          <p:nvPr/>
        </p:nvPicPr>
        <p:blipFill>
          <a:blip r:embed="rId3"/>
          <a:srcRect/>
          <a:stretch>
            <a:fillRect/>
          </a:stretch>
        </p:blipFill>
        <p:spPr bwMode="auto">
          <a:xfrm>
            <a:off x="5286380" y="2643182"/>
            <a:ext cx="3581400" cy="39719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3714776"/>
          </a:xfrm>
        </p:spPr>
        <p:txBody>
          <a:bodyPr>
            <a:normAutofit/>
          </a:bodyPr>
          <a:lstStyle/>
          <a:p>
            <a:pPr algn="l" rtl="0"/>
            <a:r>
              <a:rPr lang="en-US" sz="2400" dirty="0"/>
              <a:t>All but the most dorsal aspect of the heart is encased within the pericardium and pericardial sac. The parietal pericardium is composed of an outer fibrous portion and an inner serous portion. The serous portion of the parietal pericardium reflects onto the heart to become visceral pericardium or </a:t>
            </a:r>
            <a:r>
              <a:rPr lang="en-US" sz="2400" dirty="0" err="1"/>
              <a:t>epicardium</a:t>
            </a:r>
            <a:r>
              <a:rPr lang="en-US" sz="2400" dirty="0" smtClean="0"/>
              <a:t>.</a:t>
            </a:r>
          </a:p>
          <a:p>
            <a:pPr algn="r"/>
            <a:r>
              <a:rPr lang="ar-IQ" sz="2400" dirty="0" smtClean="0"/>
              <a:t>يتم تغليف كل الجوانب باستثناء الجزء الظهري من القلب داخل غلاف </a:t>
            </a:r>
            <a:r>
              <a:rPr lang="ar-IQ" sz="2400" dirty="0" err="1" smtClean="0"/>
              <a:t>التامور</a:t>
            </a:r>
            <a:r>
              <a:rPr lang="ar-IQ" sz="2400" dirty="0" smtClean="0"/>
              <a:t> وكيس </a:t>
            </a:r>
            <a:r>
              <a:rPr lang="ar-IQ" sz="2400" dirty="0" err="1" smtClean="0"/>
              <a:t>التامور</a:t>
            </a:r>
            <a:r>
              <a:rPr lang="ar-IQ" sz="2400" dirty="0" smtClean="0"/>
              <a:t>. يتكون </a:t>
            </a:r>
            <a:r>
              <a:rPr lang="ar-IQ" sz="2400" dirty="0" err="1" smtClean="0"/>
              <a:t>التامور</a:t>
            </a:r>
            <a:r>
              <a:rPr lang="ar-IQ" sz="2400" dirty="0" smtClean="0"/>
              <a:t> </a:t>
            </a:r>
            <a:r>
              <a:rPr lang="ar-IQ" sz="2400" dirty="0" err="1" smtClean="0"/>
              <a:t>الجداري</a:t>
            </a:r>
            <a:r>
              <a:rPr lang="ar-IQ" sz="2400" dirty="0" smtClean="0"/>
              <a:t> من جزء ليفي خارجي وجزء داخلي مصلي. ينعكس الجزء المصلي من </a:t>
            </a:r>
            <a:r>
              <a:rPr lang="ar-IQ" sz="2400" dirty="0" err="1" smtClean="0"/>
              <a:t>التامور</a:t>
            </a:r>
            <a:r>
              <a:rPr lang="ar-IQ" sz="2400" dirty="0" smtClean="0"/>
              <a:t> </a:t>
            </a:r>
            <a:r>
              <a:rPr lang="ar-IQ" sz="2400" dirty="0" err="1" smtClean="0"/>
              <a:t>الجداري</a:t>
            </a:r>
            <a:r>
              <a:rPr lang="ar-IQ" sz="2400" dirty="0" smtClean="0"/>
              <a:t> على القلب ليصبح </a:t>
            </a:r>
            <a:r>
              <a:rPr lang="ar-IQ" sz="2400" dirty="0" err="1" smtClean="0"/>
              <a:t>التامور</a:t>
            </a:r>
            <a:r>
              <a:rPr lang="ar-IQ" sz="2400" dirty="0" smtClean="0"/>
              <a:t> </a:t>
            </a:r>
            <a:r>
              <a:rPr lang="ar-IQ" sz="2400" dirty="0" err="1" smtClean="0"/>
              <a:t>الحشوي</a:t>
            </a:r>
            <a:r>
              <a:rPr lang="ar-IQ" sz="2400" dirty="0" smtClean="0"/>
              <a:t> أو </a:t>
            </a:r>
            <a:r>
              <a:rPr lang="ar-IQ" sz="2400" dirty="0" err="1" smtClean="0"/>
              <a:t>النخاب</a:t>
            </a:r>
            <a:r>
              <a:rPr lang="ar-IQ" sz="2400" dirty="0" smtClean="0"/>
              <a:t>.</a:t>
            </a:r>
            <a:endParaRPr lang="en-US" sz="2400" dirty="0"/>
          </a:p>
        </p:txBody>
      </p:sp>
      <p:pic>
        <p:nvPicPr>
          <p:cNvPr id="16386" name="Picture 2" descr="Introduction The pericardium also called pericardial sac is"/>
          <p:cNvPicPr>
            <a:picLocks noChangeAspect="1" noChangeArrowheads="1"/>
          </p:cNvPicPr>
          <p:nvPr/>
        </p:nvPicPr>
        <p:blipFill>
          <a:blip r:embed="rId2"/>
          <a:srcRect l="12500" t="18056" r="16666" b="6944"/>
          <a:stretch>
            <a:fillRect/>
          </a:stretch>
        </p:blipFill>
        <p:spPr bwMode="auto">
          <a:xfrm>
            <a:off x="4863074" y="3429024"/>
            <a:ext cx="4138082" cy="3286124"/>
          </a:xfrm>
          <a:prstGeom prst="rect">
            <a:avLst/>
          </a:prstGeom>
          <a:noFill/>
        </p:spPr>
      </p:pic>
      <p:pic>
        <p:nvPicPr>
          <p:cNvPr id="16388" name="Picture 4" descr="Blausen 0470 HeartWall.png"/>
          <p:cNvPicPr>
            <a:picLocks noChangeAspect="1" noChangeArrowheads="1"/>
          </p:cNvPicPr>
          <p:nvPr/>
        </p:nvPicPr>
        <p:blipFill>
          <a:blip r:embed="rId3"/>
          <a:srcRect/>
          <a:stretch>
            <a:fillRect/>
          </a:stretch>
        </p:blipFill>
        <p:spPr bwMode="auto">
          <a:xfrm>
            <a:off x="0" y="3429000"/>
            <a:ext cx="4750606" cy="33575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929718" cy="6643710"/>
          </a:xfrm>
        </p:spPr>
        <p:txBody>
          <a:bodyPr>
            <a:normAutofit fontScale="85000" lnSpcReduction="20000"/>
          </a:bodyPr>
          <a:lstStyle/>
          <a:p>
            <a:pPr algn="l" rtl="0"/>
            <a:r>
              <a:rPr lang="en-US" dirty="0"/>
              <a:t>PREOPERATIVE CONSIDERATIONS</a:t>
            </a:r>
          </a:p>
          <a:p>
            <a:pPr marL="514350" lvl="0" indent="-514350" algn="l" rtl="0">
              <a:buNone/>
            </a:pPr>
            <a:r>
              <a:rPr lang="en-US" dirty="0" smtClean="0"/>
              <a:t>1. Good </a:t>
            </a:r>
            <a:r>
              <a:rPr lang="en-US" dirty="0"/>
              <a:t>surgical skills.</a:t>
            </a:r>
          </a:p>
          <a:p>
            <a:pPr marL="514350" lvl="0" indent="-514350" algn="l" rtl="0">
              <a:buNone/>
            </a:pPr>
            <a:r>
              <a:rPr lang="en-US" dirty="0" smtClean="0"/>
              <a:t>2. Some </a:t>
            </a:r>
            <a:r>
              <a:rPr lang="en-US" dirty="0"/>
              <a:t>cardiac surgeries need a strategy to arrest or support the circulation during the repair. Short procedures (minutes) can be performed with venous inflow occlusion and brief circulatory arrest. Longer open cardiac repairs require cardiopulmonary bypass to support cardiopulmonary function during surgery</a:t>
            </a:r>
            <a:r>
              <a:rPr lang="en-US" dirty="0" smtClean="0"/>
              <a:t>.</a:t>
            </a:r>
          </a:p>
          <a:p>
            <a:pPr marL="514350" lvl="0" indent="-514350" rtl="0">
              <a:buNone/>
            </a:pPr>
            <a:r>
              <a:rPr lang="ar-IQ" dirty="0" smtClean="0"/>
              <a:t>تحتاج بعض جراحات القلب إلى </a:t>
            </a:r>
            <a:r>
              <a:rPr lang="ar-IQ" dirty="0" err="1" smtClean="0"/>
              <a:t>استراتيجية</a:t>
            </a:r>
            <a:r>
              <a:rPr lang="ar-IQ" dirty="0" smtClean="0"/>
              <a:t> لتوقيف أو دعم الدورة الدموية أثناء الإصلاح. يمكن إجراء إجراءات قصيرة (دقائق) مع انسداد التدفق الوريدي وتوقف الدورة الدموية لفترة وجيزة. تتطلب إصلاحات القلب المفتوحة الأطول مجازة قلبية رئوية لدعم وظيفة القلب والرئة أثناء الجراحة.</a:t>
            </a:r>
            <a:endParaRPr lang="en-US" dirty="0" smtClean="0"/>
          </a:p>
          <a:p>
            <a:pPr marL="514350" lvl="0" indent="-514350" algn="l" rtl="0">
              <a:buFont typeface="+mj-lt"/>
              <a:buAutoNum type="arabicPeriod"/>
            </a:pPr>
            <a:endParaRPr lang="en-US" dirty="0"/>
          </a:p>
          <a:p>
            <a:pPr marL="514350" lvl="0" indent="-514350" algn="l" rtl="0">
              <a:buNone/>
            </a:pPr>
            <a:r>
              <a:rPr lang="en-US" dirty="0" smtClean="0"/>
              <a:t>3. Echocardiography </a:t>
            </a:r>
            <a:r>
              <a:rPr lang="en-US" dirty="0"/>
              <a:t>and Doppler </a:t>
            </a:r>
            <a:r>
              <a:rPr lang="en-US" dirty="0" smtClean="0"/>
              <a:t>echocardiography provide </a:t>
            </a:r>
            <a:r>
              <a:rPr lang="en-US" dirty="0"/>
              <a:t>information about cardiac performance before </a:t>
            </a:r>
            <a:r>
              <a:rPr lang="en-US" dirty="0" smtClean="0"/>
              <a:t>anesthesia and </a:t>
            </a:r>
            <a:r>
              <a:rPr lang="en-US" dirty="0"/>
              <a:t>are used to detect structural anomalies</a:t>
            </a:r>
            <a:r>
              <a:rPr lang="en-US" dirty="0" smtClean="0"/>
              <a:t>.</a:t>
            </a:r>
          </a:p>
          <a:p>
            <a:pPr marL="514350" lvl="0" indent="-514350" rtl="0">
              <a:buNone/>
            </a:pPr>
            <a:r>
              <a:rPr lang="ar-IQ" dirty="0" smtClean="0"/>
              <a:t>يوفر تخطيط صدى القلب وتخطيط صدى القلب </a:t>
            </a:r>
            <a:r>
              <a:rPr lang="ar-IQ" dirty="0" err="1" smtClean="0"/>
              <a:t>الدوبلري</a:t>
            </a:r>
            <a:r>
              <a:rPr lang="ar-IQ" dirty="0" smtClean="0"/>
              <a:t> معلومات حول أداء القلب قبل التخدير ويستخدمان للكشف عن العيوب الهيكلية.</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14356"/>
            <a:ext cx="8929718" cy="6143644"/>
          </a:xfrm>
        </p:spPr>
        <p:txBody>
          <a:bodyPr>
            <a:normAutofit fontScale="85000" lnSpcReduction="10000"/>
          </a:bodyPr>
          <a:lstStyle/>
          <a:p>
            <a:pPr marL="514350" lvl="0" indent="-514350" algn="l" rtl="0">
              <a:buNone/>
            </a:pPr>
            <a:r>
              <a:rPr lang="en-US" dirty="0" smtClean="0"/>
              <a:t>4. A coagulation panel and </a:t>
            </a:r>
            <a:r>
              <a:rPr lang="en-US" dirty="0" err="1" smtClean="0"/>
              <a:t>buccal</a:t>
            </a:r>
            <a:r>
              <a:rPr lang="en-US" dirty="0" smtClean="0"/>
              <a:t> mucosal bleeding time are performed in patients receiving antithrombotic therapies. </a:t>
            </a:r>
          </a:p>
          <a:p>
            <a:pPr marL="514350" lvl="0" indent="-514350" algn="r">
              <a:buNone/>
            </a:pPr>
            <a:r>
              <a:rPr lang="ar-IQ" dirty="0" smtClean="0"/>
              <a:t>يتم إجراء لوحة التخثر ووقت نزيف الغشاء المخاطي </a:t>
            </a:r>
            <a:r>
              <a:rPr lang="ar-IQ" dirty="0" err="1" smtClean="0"/>
              <a:t>الفمي</a:t>
            </a:r>
            <a:r>
              <a:rPr lang="ar-IQ" dirty="0" smtClean="0"/>
              <a:t> في المرضى الذين يتلقون علاجات مضادة للتخثر.</a:t>
            </a:r>
            <a:endParaRPr lang="en-US" dirty="0" smtClean="0"/>
          </a:p>
          <a:p>
            <a:pPr marL="514350" lvl="0" indent="-514350" algn="l" rtl="0">
              <a:buNone/>
            </a:pPr>
            <a:r>
              <a:rPr lang="en-US" dirty="0" smtClean="0"/>
              <a:t>5. Thoracic radiographs provide information about heart size and the presence of pleural effusion, pulmonary edema, and other </a:t>
            </a:r>
            <a:r>
              <a:rPr lang="en-US" dirty="0" err="1" smtClean="0"/>
              <a:t>intrathoracic</a:t>
            </a:r>
            <a:r>
              <a:rPr lang="en-US" dirty="0" smtClean="0"/>
              <a:t> conditions</a:t>
            </a:r>
          </a:p>
          <a:p>
            <a:pPr marL="514350" lvl="0" indent="-514350" algn="r">
              <a:buNone/>
            </a:pPr>
            <a:r>
              <a:rPr lang="ar-IQ" dirty="0" smtClean="0"/>
              <a:t>توفر الصور </a:t>
            </a:r>
            <a:r>
              <a:rPr lang="ar-IQ" dirty="0" err="1" smtClean="0"/>
              <a:t>الشعاعية</a:t>
            </a:r>
            <a:r>
              <a:rPr lang="ar-IQ" dirty="0" smtClean="0"/>
              <a:t> للصدر معلومات حول حجم القلب ووجود </a:t>
            </a:r>
            <a:r>
              <a:rPr lang="ar-IQ" dirty="0" err="1" smtClean="0"/>
              <a:t>النضح</a:t>
            </a:r>
            <a:r>
              <a:rPr lang="ar-IQ" dirty="0" smtClean="0"/>
              <a:t> </a:t>
            </a:r>
            <a:r>
              <a:rPr lang="ar-IQ" dirty="0" err="1" smtClean="0"/>
              <a:t>الجنبي</a:t>
            </a:r>
            <a:r>
              <a:rPr lang="ar-IQ" dirty="0" smtClean="0"/>
              <a:t> </a:t>
            </a:r>
            <a:r>
              <a:rPr lang="ar-IQ" dirty="0" err="1" smtClean="0"/>
              <a:t>والوذمة</a:t>
            </a:r>
            <a:r>
              <a:rPr lang="ar-IQ" dirty="0" smtClean="0"/>
              <a:t> الرئوية وغيرها من الحالات داخل الصدر</a:t>
            </a:r>
            <a:endParaRPr lang="en-US" dirty="0" smtClean="0"/>
          </a:p>
          <a:p>
            <a:pPr marL="514350" lvl="0" indent="-514350" algn="l" rtl="0">
              <a:buNone/>
            </a:pPr>
            <a:r>
              <a:rPr lang="en-US" dirty="0" smtClean="0"/>
              <a:t>6. Congestive heart failure, particularly pulmonary edema, should be controlled with diuretics and other cardiac medications before surgery. </a:t>
            </a:r>
          </a:p>
          <a:p>
            <a:pPr marL="514350" lvl="0" indent="-514350" algn="r">
              <a:buNone/>
            </a:pPr>
            <a:r>
              <a:rPr lang="ar-IQ" dirty="0" smtClean="0"/>
              <a:t>يجب السيطرة على قصور القلب </a:t>
            </a:r>
            <a:r>
              <a:rPr lang="ar-IQ" dirty="0" err="1" smtClean="0"/>
              <a:t>الاحتقاني</a:t>
            </a:r>
            <a:r>
              <a:rPr lang="ar-IQ" dirty="0" smtClean="0"/>
              <a:t> ، وخاصة </a:t>
            </a:r>
            <a:r>
              <a:rPr lang="ar-IQ" dirty="0" err="1" smtClean="0"/>
              <a:t>الوذمة</a:t>
            </a:r>
            <a:r>
              <a:rPr lang="ar-IQ" dirty="0" smtClean="0"/>
              <a:t> الرئوية ، بمدرات البول وأدوية القلب الأخرى قبل الجراحة.</a:t>
            </a:r>
            <a:endParaRPr lang="en-US" dirty="0" smtClean="0"/>
          </a:p>
          <a:p>
            <a:pPr marL="514350" indent="-514350" algn="l" rtl="0">
              <a:buNone/>
            </a:pPr>
            <a:r>
              <a:rPr lang="en-US" dirty="0" smtClean="0"/>
              <a:t>7. Positive-pressure </a:t>
            </a:r>
            <a:r>
              <a:rPr lang="en-US" dirty="0" smtClean="0"/>
              <a:t>ventilation</a:t>
            </a:r>
            <a:endParaRPr lang="en-US" dirty="0" smtClean="0"/>
          </a:p>
          <a:p>
            <a:endParaRPr lang="ar-IQ" dirty="0"/>
          </a:p>
        </p:txBody>
      </p:sp>
      <p:sp>
        <p:nvSpPr>
          <p:cNvPr id="4" name="مستطيل 3"/>
          <p:cNvSpPr/>
          <p:nvPr/>
        </p:nvSpPr>
        <p:spPr>
          <a:xfrm>
            <a:off x="285720" y="142852"/>
            <a:ext cx="4214842" cy="400110"/>
          </a:xfrm>
          <a:prstGeom prst="rect">
            <a:avLst/>
          </a:prstGeom>
        </p:spPr>
        <p:txBody>
          <a:bodyPr wrap="square">
            <a:spAutoFit/>
          </a:bodyPr>
          <a:lstStyle/>
          <a:p>
            <a:pPr algn="l" rtl="0"/>
            <a:r>
              <a:rPr lang="en-US" sz="2000" b="1" dirty="0" smtClean="0"/>
              <a:t>PREOPERATIVE CONSIDERATIONS</a:t>
            </a:r>
            <a:endParaRPr 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4257676" cy="439718"/>
          </a:xfrm>
        </p:spPr>
        <p:txBody>
          <a:bodyPr>
            <a:noAutofit/>
          </a:bodyPr>
          <a:lstStyle/>
          <a:p>
            <a:r>
              <a:rPr lang="en-US" sz="2000" b="1" dirty="0" smtClean="0"/>
              <a:t>STRATEGIES FOR CARDIAC SURGERY</a:t>
            </a:r>
            <a:endParaRPr lang="ar-IQ" sz="2000" b="1" dirty="0"/>
          </a:p>
        </p:txBody>
      </p:sp>
      <p:sp>
        <p:nvSpPr>
          <p:cNvPr id="3" name="عنصر نائب للمحتوى 2"/>
          <p:cNvSpPr>
            <a:spLocks noGrp="1"/>
          </p:cNvSpPr>
          <p:nvPr>
            <p:ph idx="1"/>
          </p:nvPr>
        </p:nvSpPr>
        <p:spPr>
          <a:xfrm>
            <a:off x="142844" y="500042"/>
            <a:ext cx="8858280" cy="6143668"/>
          </a:xfrm>
        </p:spPr>
        <p:txBody>
          <a:bodyPr>
            <a:normAutofit/>
          </a:bodyPr>
          <a:lstStyle/>
          <a:p>
            <a:pPr algn="l" rtl="0">
              <a:buNone/>
            </a:pPr>
            <a:r>
              <a:rPr lang="en-US" b="1" dirty="0" smtClean="0"/>
              <a:t>Beating </a:t>
            </a:r>
            <a:r>
              <a:rPr lang="en-US" b="1" dirty="0"/>
              <a:t>Heart </a:t>
            </a:r>
            <a:r>
              <a:rPr lang="en-US" b="1" dirty="0" smtClean="0"/>
              <a:t>Surgery </a:t>
            </a:r>
            <a:r>
              <a:rPr lang="ar-IQ" b="1" dirty="0" smtClean="0"/>
              <a:t>جراحة القلب النابض</a:t>
            </a:r>
            <a:endParaRPr lang="en-US" dirty="0"/>
          </a:p>
          <a:p>
            <a:pPr algn="l" rtl="0">
              <a:buNone/>
            </a:pPr>
            <a:r>
              <a:rPr lang="en-US" sz="2400" dirty="0"/>
              <a:t>Most cardiac surgeries in animals are performed on a beating, closed heart without circulatory or cardiac arrest. Procedures include surgery on structures outside of the heart, such as patent </a:t>
            </a:r>
            <a:r>
              <a:rPr lang="en-US" sz="2400" dirty="0" err="1" smtClean="0"/>
              <a:t>ductus</a:t>
            </a:r>
            <a:r>
              <a:rPr lang="en-US" sz="2400" dirty="0" smtClean="0"/>
              <a:t> </a:t>
            </a:r>
            <a:r>
              <a:rPr lang="en-US" sz="2400" dirty="0" err="1"/>
              <a:t>arteriosus</a:t>
            </a:r>
            <a:r>
              <a:rPr lang="en-US" sz="2400" dirty="0"/>
              <a:t> ligation or pulmonary artery banding</a:t>
            </a:r>
            <a:r>
              <a:rPr lang="en-US" sz="2400" dirty="0" smtClean="0"/>
              <a:t>.</a:t>
            </a:r>
          </a:p>
          <a:p>
            <a:pPr>
              <a:buNone/>
            </a:pPr>
            <a:r>
              <a:rPr lang="ar-IQ" sz="2400" dirty="0" smtClean="0"/>
              <a:t>يتم إجراء معظم جراحات القلب في الحيوانات على قلب نابض ومغلق دون توقف الدورة الدموية أو توقف القلب. تشمل الإجراءات الجراحة على التراكيب الموجودة خارج القلب ، مثل ربط القناة الشريانية السالكة أو ربط الشريان الرئوي.</a:t>
            </a:r>
            <a:endParaRPr lang="en-US" sz="2400" dirty="0" smtClean="0"/>
          </a:p>
          <a:p>
            <a:pPr algn="l" rtl="0">
              <a:buNone/>
            </a:pPr>
            <a:r>
              <a:rPr lang="en-US" sz="2400" b="1" dirty="0" smtClean="0"/>
              <a:t>Inflow Occlusion </a:t>
            </a:r>
            <a:r>
              <a:rPr lang="ar-IQ" sz="2400" dirty="0" smtClean="0"/>
              <a:t>انسداد التدفق </a:t>
            </a:r>
            <a:endParaRPr lang="en-US" sz="2400" dirty="0" smtClean="0"/>
          </a:p>
          <a:p>
            <a:pPr algn="l" rtl="0">
              <a:buNone/>
            </a:pPr>
            <a:r>
              <a:rPr lang="en-US" sz="2400" dirty="0" smtClean="0"/>
              <a:t>Inflow occlusion is a strategy for performing brief open cardiac repairs. It involves interruption of venous blood returning to the heart and a brief period of complete circulatory arrest.</a:t>
            </a:r>
          </a:p>
          <a:p>
            <a:pPr algn="r">
              <a:buNone/>
            </a:pPr>
            <a:r>
              <a:rPr lang="ar-IQ" sz="2400" dirty="0" smtClean="0"/>
              <a:t>انسداد التدفق هو </a:t>
            </a:r>
            <a:r>
              <a:rPr lang="ar-IQ" sz="2400" dirty="0" err="1" smtClean="0"/>
              <a:t>استراتيجية</a:t>
            </a:r>
            <a:r>
              <a:rPr lang="ar-IQ" sz="2400" dirty="0" smtClean="0"/>
              <a:t> لإجراء إصلاحات القلب المفتوحة الوجيزة. وهو ينطوي على انقطاع الدم الوريدي العائد إلى القلب وفترة وجيزة من توقف الدورة الدموية.</a:t>
            </a:r>
            <a:endParaRPr lang="en-US" sz="2400" dirty="0" smtClean="0"/>
          </a:p>
          <a:p>
            <a:pPr algn="l" rtl="0"/>
            <a:endParaRPr lang="ar-IQ"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571480"/>
            <a:ext cx="8858312" cy="3071834"/>
          </a:xfrm>
        </p:spPr>
        <p:txBody>
          <a:bodyPr>
            <a:normAutofit fontScale="85000" lnSpcReduction="10000"/>
          </a:bodyPr>
          <a:lstStyle/>
          <a:p>
            <a:pPr algn="l" rtl="0"/>
            <a:r>
              <a:rPr lang="en-US" sz="2800" b="1" dirty="0"/>
              <a:t>Cardiopulmonary </a:t>
            </a:r>
            <a:r>
              <a:rPr lang="en-US" sz="2800" b="1" dirty="0" smtClean="0"/>
              <a:t>Bypass </a:t>
            </a:r>
            <a:r>
              <a:rPr lang="ar-IQ" sz="2800" dirty="0" smtClean="0"/>
              <a:t>مجزي التيار (العبرة) القلبية </a:t>
            </a:r>
            <a:r>
              <a:rPr lang="ar-IQ" sz="2800" dirty="0" smtClean="0"/>
              <a:t>الرئوية</a:t>
            </a:r>
            <a:endParaRPr lang="en-US" sz="2800" dirty="0"/>
          </a:p>
          <a:p>
            <a:pPr algn="l" rtl="0">
              <a:buNone/>
            </a:pPr>
            <a:r>
              <a:rPr lang="en-US" sz="2800" dirty="0"/>
              <a:t>Cardiopulmonary bypass is a procedure whereby an </a:t>
            </a:r>
            <a:r>
              <a:rPr lang="en-US" sz="2800" dirty="0" err="1"/>
              <a:t>extracorporal</a:t>
            </a:r>
            <a:r>
              <a:rPr lang="en-US" sz="2800" dirty="0"/>
              <a:t> system provides flow of oxygenated blood to the patient. Cardiopulmonary bypass provides for a motionless and bloodless operative field and time to perform more complex cardiac repairs.</a:t>
            </a:r>
          </a:p>
          <a:p>
            <a:r>
              <a:rPr lang="ar-IQ" dirty="0" smtClean="0"/>
              <a:t>المجرى القلبية الرئوية هي إجراء يقوم من خلاله نظام خارج الجسم بتوفير تدفق الدم </a:t>
            </a:r>
            <a:r>
              <a:rPr lang="ar-IQ" dirty="0" err="1" smtClean="0"/>
              <a:t>المؤكسج</a:t>
            </a:r>
            <a:r>
              <a:rPr lang="ar-IQ" dirty="0" smtClean="0"/>
              <a:t> للمريض. توفر المجزي القلبية الرئوية مجالًا عمليًا بلا حراك وبلا دم ووقتًا لإجراء إصلاحات القلب الأكثر تعقيدًا.</a:t>
            </a:r>
            <a:endParaRPr lang="ar-IQ" dirty="0"/>
          </a:p>
        </p:txBody>
      </p:sp>
      <p:sp>
        <p:nvSpPr>
          <p:cNvPr id="4" name="مستطيل 3"/>
          <p:cNvSpPr/>
          <p:nvPr/>
        </p:nvSpPr>
        <p:spPr>
          <a:xfrm>
            <a:off x="285720" y="142852"/>
            <a:ext cx="4214842" cy="400110"/>
          </a:xfrm>
          <a:prstGeom prst="rect">
            <a:avLst/>
          </a:prstGeom>
        </p:spPr>
        <p:txBody>
          <a:bodyPr wrap="square">
            <a:spAutoFit/>
          </a:bodyPr>
          <a:lstStyle/>
          <a:p>
            <a:pPr algn="l" rtl="0"/>
            <a:r>
              <a:rPr lang="en-US" sz="2000" b="1" dirty="0" smtClean="0"/>
              <a:t>PREOPERATIVE CONSIDERATIONS</a:t>
            </a:r>
            <a:endParaRPr lang="en-US" sz="2000" b="1" dirty="0"/>
          </a:p>
        </p:txBody>
      </p:sp>
      <p:pic>
        <p:nvPicPr>
          <p:cNvPr id="12290" name="Picture 2" descr="Pin on G A S S Y . S T U F F"/>
          <p:cNvPicPr>
            <a:picLocks noChangeAspect="1" noChangeArrowheads="1"/>
          </p:cNvPicPr>
          <p:nvPr/>
        </p:nvPicPr>
        <p:blipFill>
          <a:blip r:embed="rId2"/>
          <a:srcRect/>
          <a:stretch>
            <a:fillRect/>
          </a:stretch>
        </p:blipFill>
        <p:spPr bwMode="auto">
          <a:xfrm>
            <a:off x="4970106" y="3724284"/>
            <a:ext cx="4173926" cy="3133716"/>
          </a:xfrm>
          <a:prstGeom prst="rect">
            <a:avLst/>
          </a:prstGeom>
          <a:noFill/>
        </p:spPr>
      </p:pic>
      <p:pic>
        <p:nvPicPr>
          <p:cNvPr id="12292" name="Picture 4" descr="Cardiopulmonary bypass (CPB) circuit - YouTube"/>
          <p:cNvPicPr>
            <a:picLocks noChangeAspect="1" noChangeArrowheads="1"/>
          </p:cNvPicPr>
          <p:nvPr/>
        </p:nvPicPr>
        <p:blipFill>
          <a:blip r:embed="rId3"/>
          <a:srcRect/>
          <a:stretch>
            <a:fillRect/>
          </a:stretch>
        </p:blipFill>
        <p:spPr bwMode="auto">
          <a:xfrm>
            <a:off x="-32" y="3929066"/>
            <a:ext cx="4953034" cy="278608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604" y="357166"/>
            <a:ext cx="9115396" cy="6500834"/>
          </a:xfrm>
        </p:spPr>
        <p:txBody>
          <a:bodyPr>
            <a:normAutofit fontScale="70000" lnSpcReduction="20000"/>
          </a:bodyPr>
          <a:lstStyle/>
          <a:p>
            <a:pPr algn="l" rtl="0">
              <a:buNone/>
            </a:pPr>
            <a:r>
              <a:rPr lang="en-US" dirty="0"/>
              <a:t> </a:t>
            </a:r>
            <a:r>
              <a:rPr lang="en-US" b="1" dirty="0" smtClean="0">
                <a:solidFill>
                  <a:srgbClr val="FF0000"/>
                </a:solidFill>
              </a:rPr>
              <a:t>Patent </a:t>
            </a:r>
            <a:r>
              <a:rPr lang="en-US" b="1" dirty="0" err="1">
                <a:solidFill>
                  <a:srgbClr val="FF0000"/>
                </a:solidFill>
              </a:rPr>
              <a:t>Ductus</a:t>
            </a:r>
            <a:r>
              <a:rPr lang="en-US" b="1" dirty="0">
                <a:solidFill>
                  <a:srgbClr val="FF0000"/>
                </a:solidFill>
              </a:rPr>
              <a:t> </a:t>
            </a:r>
            <a:r>
              <a:rPr lang="en-US" b="1" dirty="0" err="1" smtClean="0">
                <a:solidFill>
                  <a:srgbClr val="FF0000"/>
                </a:solidFill>
              </a:rPr>
              <a:t>Arteriosus</a:t>
            </a:r>
            <a:r>
              <a:rPr lang="en-US" dirty="0"/>
              <a:t> </a:t>
            </a:r>
          </a:p>
          <a:p>
            <a:pPr algn="l" rtl="0"/>
            <a:r>
              <a:rPr lang="en-US" dirty="0"/>
              <a:t>It is the most common congenital heart defect seen in dogs.</a:t>
            </a:r>
          </a:p>
          <a:p>
            <a:pPr algn="l" rtl="0">
              <a:buNone/>
            </a:pPr>
            <a:endParaRPr lang="en-US" dirty="0"/>
          </a:p>
          <a:p>
            <a:pPr algn="l" rtl="0"/>
            <a:r>
              <a:rPr lang="en-US" dirty="0"/>
              <a:t>The </a:t>
            </a:r>
            <a:r>
              <a:rPr lang="en-US" dirty="0" err="1"/>
              <a:t>ductus</a:t>
            </a:r>
            <a:r>
              <a:rPr lang="en-US" dirty="0"/>
              <a:t> </a:t>
            </a:r>
            <a:r>
              <a:rPr lang="en-US" dirty="0" err="1"/>
              <a:t>arteriosus</a:t>
            </a:r>
            <a:r>
              <a:rPr lang="en-US" dirty="0"/>
              <a:t> is a fetal vessel that connects the </a:t>
            </a:r>
            <a:r>
              <a:rPr lang="en-US" dirty="0" smtClean="0"/>
              <a:t>main pulmonary </a:t>
            </a:r>
            <a:r>
              <a:rPr lang="en-US" dirty="0"/>
              <a:t>artery to the descending aorta and directs venous blood away from the collapsed fetal lungs. The </a:t>
            </a:r>
            <a:r>
              <a:rPr lang="en-US" dirty="0" err="1"/>
              <a:t>ductus</a:t>
            </a:r>
            <a:r>
              <a:rPr lang="en-US" dirty="0"/>
              <a:t> </a:t>
            </a:r>
            <a:r>
              <a:rPr lang="en-US" dirty="0" err="1"/>
              <a:t>arteriosus</a:t>
            </a:r>
            <a:r>
              <a:rPr lang="en-US" dirty="0"/>
              <a:t> closes soon after birth during the transition from fetal to </a:t>
            </a:r>
            <a:r>
              <a:rPr lang="en-US" dirty="0" err="1"/>
              <a:t>extrauterine</a:t>
            </a:r>
            <a:r>
              <a:rPr lang="en-US" dirty="0"/>
              <a:t> life. Continued patency of the </a:t>
            </a:r>
            <a:r>
              <a:rPr lang="en-US" dirty="0" err="1"/>
              <a:t>ductus</a:t>
            </a:r>
            <a:r>
              <a:rPr lang="en-US" dirty="0"/>
              <a:t> </a:t>
            </a:r>
            <a:r>
              <a:rPr lang="en-US" dirty="0" err="1"/>
              <a:t>arteriosus</a:t>
            </a:r>
            <a:r>
              <a:rPr lang="en-US" dirty="0"/>
              <a:t> for more than a few days after birth results in patent </a:t>
            </a:r>
            <a:r>
              <a:rPr lang="en-US" dirty="0" err="1"/>
              <a:t>ductus</a:t>
            </a:r>
            <a:r>
              <a:rPr lang="en-US" dirty="0"/>
              <a:t> </a:t>
            </a:r>
            <a:r>
              <a:rPr lang="en-US" dirty="0" err="1"/>
              <a:t>arteriosus</a:t>
            </a:r>
            <a:r>
              <a:rPr lang="en-US" dirty="0"/>
              <a:t>.</a:t>
            </a:r>
          </a:p>
          <a:p>
            <a:pPr algn="r">
              <a:buNone/>
            </a:pPr>
            <a:r>
              <a:rPr lang="ar-IQ" dirty="0" smtClean="0"/>
              <a:t>القناة الشريانية هي وعاء جنيني يربط الشريان الرئوي الرئيسي بالشريان </a:t>
            </a:r>
            <a:r>
              <a:rPr lang="ar-IQ" dirty="0" err="1" smtClean="0"/>
              <a:t>الأبهرالنازل</a:t>
            </a:r>
            <a:r>
              <a:rPr lang="ar-IQ" dirty="0" smtClean="0"/>
              <a:t> ويوجه الدم الوريدي بعيدًا عن رئتي الجنين </a:t>
            </a:r>
            <a:r>
              <a:rPr lang="ar-IQ" dirty="0" err="1" smtClean="0"/>
              <a:t>المنخمصتين</a:t>
            </a:r>
            <a:r>
              <a:rPr lang="ar-IQ" dirty="0" smtClean="0"/>
              <a:t>. تُغلق القناة الشريانية بعد الولادة بفترة وجيزة أثناء الانتقال من الجنين إلى الحياة </a:t>
            </a:r>
            <a:r>
              <a:rPr lang="ar-IQ" dirty="0" err="1" smtClean="0"/>
              <a:t>خاج</a:t>
            </a:r>
            <a:r>
              <a:rPr lang="ar-IQ" dirty="0" smtClean="0"/>
              <a:t> الرحم. يؤدي استمرار </a:t>
            </a:r>
            <a:r>
              <a:rPr lang="ar-IQ" dirty="0" err="1" smtClean="0"/>
              <a:t>سالكية</a:t>
            </a:r>
            <a:r>
              <a:rPr lang="ar-IQ" dirty="0" smtClean="0"/>
              <a:t> القناة الشريانية لأكثر من بضعة أيام بعد الولادة إلى ظهور القناة الشريانية السالكة</a:t>
            </a:r>
            <a:r>
              <a:rPr lang="ar-IQ" dirty="0" smtClean="0"/>
              <a:t>.</a:t>
            </a:r>
            <a:endParaRPr lang="en-US" dirty="0" smtClean="0"/>
          </a:p>
          <a:p>
            <a:pPr algn="l" rtl="0"/>
            <a:endParaRPr lang="en-US" dirty="0"/>
          </a:p>
          <a:p>
            <a:pPr algn="l" rtl="0"/>
            <a:r>
              <a:rPr lang="en-US" dirty="0" smtClean="0"/>
              <a:t>It </a:t>
            </a:r>
            <a:r>
              <a:rPr lang="en-US" dirty="0"/>
              <a:t>allows left-to-right shunting of blood from the aorta to the pulmonary artery. The result is severe volume overload of the left heart then left-sided congestive heart failure</a:t>
            </a:r>
            <a:r>
              <a:rPr lang="en-US" dirty="0" smtClean="0"/>
              <a:t>.</a:t>
            </a:r>
          </a:p>
          <a:p>
            <a:pPr algn="r">
              <a:buNone/>
            </a:pPr>
            <a:r>
              <a:rPr lang="ar-IQ" dirty="0" smtClean="0"/>
              <a:t>يسمح بتحويل الدم من اليسار إلى اليمين من الشريان </a:t>
            </a:r>
            <a:r>
              <a:rPr lang="ar-IQ" dirty="0" err="1" smtClean="0"/>
              <a:t>الأبهر</a:t>
            </a:r>
            <a:r>
              <a:rPr lang="ar-IQ" dirty="0" smtClean="0"/>
              <a:t> إلى الشريان الرئوي. والنتيجة هي زيادة الحجم الشديد للقلب الأيسر ثم فشل القلب </a:t>
            </a:r>
            <a:r>
              <a:rPr lang="ar-IQ" dirty="0" err="1" smtClean="0"/>
              <a:t>الاحتقاني</a:t>
            </a:r>
            <a:r>
              <a:rPr lang="ar-IQ" dirty="0" smtClean="0"/>
              <a:t> في الجانب الأيسر.</a:t>
            </a:r>
            <a:endParaRPr lang="en-US" dirty="0"/>
          </a:p>
        </p:txBody>
      </p:sp>
      <p:sp>
        <p:nvSpPr>
          <p:cNvPr id="4" name="مستطيل 3"/>
          <p:cNvSpPr/>
          <p:nvPr/>
        </p:nvSpPr>
        <p:spPr>
          <a:xfrm>
            <a:off x="0" y="0"/>
            <a:ext cx="5067156" cy="461665"/>
          </a:xfrm>
          <a:prstGeom prst="rect">
            <a:avLst/>
          </a:prstGeom>
        </p:spPr>
        <p:txBody>
          <a:bodyPr wrap="none">
            <a:spAutoFit/>
          </a:bodyPr>
          <a:lstStyle/>
          <a:p>
            <a:pPr algn="l" rtl="0"/>
            <a:r>
              <a:rPr lang="en-US" sz="2400" b="1" dirty="0" smtClean="0"/>
              <a:t>SURGICAL CONDITIONS OF THE HEART</a:t>
            </a:r>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428604"/>
            <a:ext cx="8786874" cy="6340477"/>
          </a:xfrm>
        </p:spPr>
        <p:txBody>
          <a:bodyPr>
            <a:normAutofit/>
          </a:bodyPr>
          <a:lstStyle/>
          <a:p>
            <a:pPr algn="l" rtl="0"/>
            <a:r>
              <a:rPr lang="en-US" dirty="0" smtClean="0"/>
              <a:t>Surgical </a:t>
            </a:r>
            <a:r>
              <a:rPr lang="en-US" dirty="0" smtClean="0"/>
              <a:t>ligation can be undertaken in dogs and cats any time after 8 weeks of age and, preferably, before 16 weeks of age. Older animals should undergo surgery as soon as possible after the diagnosis.</a:t>
            </a:r>
          </a:p>
          <a:p>
            <a:pPr algn="r"/>
            <a:r>
              <a:rPr lang="ar-IQ" dirty="0" smtClean="0"/>
              <a:t>يمكن إجراء الربط الجراحي للكلاب والقطط في أي وقت بعد 8 أسابيع من العمر ويفضل قبل 16 أسبوعًا من العمر. يجب أن تخضع الحيوانات الأكبر سنًا لعملية جراحية في أقرب وقت ممكن بعد التشخيص</a:t>
            </a:r>
            <a:endParaRPr lang="en-US" dirty="0" smtClean="0"/>
          </a:p>
          <a:p>
            <a:endParaRPr lang="ar-IQ" dirty="0"/>
          </a:p>
        </p:txBody>
      </p:sp>
      <p:sp>
        <p:nvSpPr>
          <p:cNvPr id="5" name="مستطيل 4"/>
          <p:cNvSpPr/>
          <p:nvPr/>
        </p:nvSpPr>
        <p:spPr>
          <a:xfrm>
            <a:off x="0" y="0"/>
            <a:ext cx="3847015" cy="369332"/>
          </a:xfrm>
          <a:prstGeom prst="rect">
            <a:avLst/>
          </a:prstGeom>
        </p:spPr>
        <p:txBody>
          <a:bodyPr wrap="none">
            <a:spAutoFit/>
          </a:bodyPr>
          <a:lstStyle/>
          <a:p>
            <a:pPr algn="l" rtl="0"/>
            <a:r>
              <a:rPr lang="en-US" b="1" dirty="0" smtClean="0"/>
              <a:t>SURGICAL CONDITIONS OF THE HEART</a:t>
            </a:r>
            <a:endParaRPr lang="en-US" b="1"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983</Words>
  <Application>Microsoft Office PowerPoint</Application>
  <PresentationFormat>عرض على الشاشة (3:4)‏</PresentationFormat>
  <Paragraphs>80</Paragraphs>
  <Slides>15</Slides>
  <Notes>0</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سمة Office</vt:lpstr>
      <vt:lpstr>الشريحة 1</vt:lpstr>
      <vt:lpstr>الشريحة 2</vt:lpstr>
      <vt:lpstr>الشريحة 3</vt:lpstr>
      <vt:lpstr>الشريحة 4</vt:lpstr>
      <vt:lpstr>الشريحة 5</vt:lpstr>
      <vt:lpstr>STRATEGIES FOR CARDIAC SURGERY</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56</cp:revision>
  <dcterms:created xsi:type="dcterms:W3CDTF">2021-03-03T19:05:32Z</dcterms:created>
  <dcterms:modified xsi:type="dcterms:W3CDTF">2022-01-04T22:27:44Z</dcterms:modified>
</cp:coreProperties>
</file>